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18"/>
  </p:notesMasterIdLst>
  <p:sldIdLst>
    <p:sldId id="256" r:id="rId2"/>
    <p:sldId id="273" r:id="rId3"/>
    <p:sldId id="257" r:id="rId4"/>
    <p:sldId id="258" r:id="rId5"/>
    <p:sldId id="259" r:id="rId6"/>
    <p:sldId id="260" r:id="rId7"/>
    <p:sldId id="280" r:id="rId8"/>
    <p:sldId id="262" r:id="rId9"/>
    <p:sldId id="263" r:id="rId10"/>
    <p:sldId id="275" r:id="rId11"/>
    <p:sldId id="276" r:id="rId12"/>
    <p:sldId id="282" r:id="rId13"/>
    <p:sldId id="281" r:id="rId14"/>
    <p:sldId id="279" r:id="rId15"/>
    <p:sldId id="277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 Rodrigues" initials="NR" lastIdx="1" clrIdx="0">
    <p:extLst>
      <p:ext uri="{19B8F6BF-5375-455C-9EA6-DF929625EA0E}">
        <p15:presenceInfo xmlns="" xmlns:p15="http://schemas.microsoft.com/office/powerpoint/2012/main" userId="7f6c36b86bb73d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F2827C-072C-4A07-AC96-54515033A713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A44DEC-9E04-4174-BE2D-D38AD7FEB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7BB99536-B6A3-4F3D-9261-7EB141AE5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72876611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2238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292343162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14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828800"/>
            <a:ext cx="7404653" cy="4267200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34768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#ACBSWC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89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210001309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50311198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3810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1311240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03378627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30847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337844" cy="86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78634"/>
            <a:ext cx="7404653" cy="4517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#ACBSWC</a:t>
            </a:r>
          </a:p>
        </p:txBody>
      </p:sp>
    </p:spTree>
    <p:extLst>
      <p:ext uri="{BB962C8B-B14F-4D97-AF65-F5344CB8AC3E}">
        <p14:creationId xmlns:p14="http://schemas.microsoft.com/office/powerpoint/2010/main" val="109577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C03B7E5-3241-4A51-9CD9-172D6E199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</p:spPr>
        <p:txBody>
          <a:bodyPr/>
          <a:lstStyle/>
          <a:p>
            <a:r>
              <a:rPr lang="en-US"/>
              <a:t>#ACBSWC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24D17B2-55E7-4BAE-9FB7-267DBE4374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8187" y="123826"/>
            <a:ext cx="3274522" cy="19389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AF4D282-0C8D-4D0B-B8B1-D5AEA6A02635}"/>
              </a:ext>
            </a:extLst>
          </p:cNvPr>
          <p:cNvSpPr txBox="1"/>
          <p:nvPr/>
        </p:nvSpPr>
        <p:spPr>
          <a:xfrm>
            <a:off x="376178" y="2065342"/>
            <a:ext cx="81254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Getting Back to </a:t>
            </a:r>
            <a:r>
              <a:rPr lang="en-US" sz="6000" dirty="0" err="1"/>
              <a:t>NoThing</a:t>
            </a:r>
            <a:r>
              <a:rPr lang="en-US" sz="6000" dirty="0"/>
              <a:t> with Relational Ontology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70B9414-43C9-484C-A180-74C092EF2539}"/>
              </a:ext>
            </a:extLst>
          </p:cNvPr>
          <p:cNvSpPr txBox="1"/>
          <p:nvPr/>
        </p:nvSpPr>
        <p:spPr>
          <a:xfrm>
            <a:off x="653970" y="4409954"/>
            <a:ext cx="7847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Joe Rodrigues</a:t>
            </a:r>
            <a:r>
              <a:rPr lang="en-US" i="1" dirty="0"/>
              <a:t>, </a:t>
            </a:r>
            <a:r>
              <a:rPr lang="en-US" dirty="0"/>
              <a:t>Ph.D.</a:t>
            </a:r>
          </a:p>
          <a:p>
            <a:r>
              <a:rPr lang="en-US" dirty="0"/>
              <a:t>Nishanth Rodrigues</a:t>
            </a:r>
            <a:r>
              <a:rPr lang="en-US" i="1" dirty="0"/>
              <a:t>, </a:t>
            </a:r>
            <a:r>
              <a:rPr lang="en-US" dirty="0"/>
              <a:t>MBA</a:t>
            </a:r>
            <a:r>
              <a:rPr lang="en-US" i="1" dirty="0"/>
              <a:t>, University of Mississippi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24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6CEBC1-C7E5-49CD-B917-BE9950976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(Relations) as Fundamental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B66CE7-6BEE-49BA-A36F-A3997D069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3" y="1981200"/>
            <a:ext cx="7404653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Behavior brings ‘Things’ (</a:t>
            </a:r>
            <a:r>
              <a:rPr lang="en-US" dirty="0" err="1" smtClean="0"/>
              <a:t>Relata</a:t>
            </a:r>
            <a:r>
              <a:rPr lang="en-US" dirty="0" smtClean="0"/>
              <a:t>) into Relation</a:t>
            </a:r>
          </a:p>
          <a:p>
            <a:r>
              <a:rPr lang="en-US" dirty="0" smtClean="0"/>
              <a:t>Observing </a:t>
            </a:r>
            <a:r>
              <a:rPr lang="en-US" dirty="0"/>
              <a:t>is Behavior</a:t>
            </a:r>
          </a:p>
          <a:p>
            <a:pPr lvl="1"/>
            <a:r>
              <a:rPr lang="en-US" dirty="0"/>
              <a:t>Knowledge of </a:t>
            </a:r>
            <a:r>
              <a:rPr lang="en-US" dirty="0" err="1"/>
              <a:t>Relata</a:t>
            </a:r>
            <a:r>
              <a:rPr lang="en-US" dirty="0"/>
              <a:t> is Derived</a:t>
            </a:r>
          </a:p>
          <a:p>
            <a:pPr lvl="1"/>
            <a:r>
              <a:rPr lang="en-US" dirty="0"/>
              <a:t>Stimulus Functions are Derived from Behavior</a:t>
            </a:r>
          </a:p>
          <a:p>
            <a:r>
              <a:rPr lang="en-US" dirty="0"/>
              <a:t>Organismic Perspective</a:t>
            </a:r>
          </a:p>
          <a:p>
            <a:r>
              <a:rPr lang="en-US" dirty="0"/>
              <a:t>Behaviors as Activities, e.g., movie watching, dining out, etc.</a:t>
            </a:r>
          </a:p>
          <a:p>
            <a:r>
              <a:rPr lang="en-US" dirty="0"/>
              <a:t>Repertoire as a Network</a:t>
            </a:r>
          </a:p>
          <a:p>
            <a:r>
              <a:rPr lang="en-US" dirty="0"/>
              <a:t>More appropriate to Verbal Behavior and its </a:t>
            </a:r>
            <a:r>
              <a:rPr lang="en-US" dirty="0" smtClean="0"/>
              <a:t>Generalizability</a:t>
            </a:r>
          </a:p>
          <a:p>
            <a:pPr lvl="1"/>
            <a:r>
              <a:rPr lang="en-US" dirty="0" smtClean="0"/>
              <a:t>Experiential Exercises, Mindfulness, Self-Compassion</a:t>
            </a:r>
            <a:endParaRPr lang="en-US" dirty="0"/>
          </a:p>
          <a:p>
            <a:r>
              <a:rPr lang="en-US" dirty="0"/>
              <a:t>The Effects of Relating</a:t>
            </a:r>
          </a:p>
          <a:p>
            <a:pPr lvl="1"/>
            <a:r>
              <a:rPr lang="en-US" dirty="0"/>
              <a:t>Relating – Orienting – Evoking (ROE) (Barnes-Holmes et al., in press)</a:t>
            </a:r>
          </a:p>
          <a:p>
            <a:pPr lvl="1"/>
            <a:r>
              <a:rPr lang="en-US" dirty="0"/>
              <a:t>Composite Relation</a:t>
            </a:r>
          </a:p>
        </p:txBody>
      </p:sp>
    </p:spTree>
    <p:extLst>
      <p:ext uri="{BB962C8B-B14F-4D97-AF65-F5344CB8AC3E}">
        <p14:creationId xmlns:p14="http://schemas.microsoft.com/office/powerpoint/2010/main" val="32689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8725C4-E89E-4538-8CA5-59C116F9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is Related to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53CD2E-826F-444B-8125-E52BB7E8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 (as a Relation) Affects other Behavior</a:t>
            </a:r>
          </a:p>
          <a:p>
            <a:r>
              <a:rPr lang="en-US" dirty="0"/>
              <a:t>Behavior can Promote or </a:t>
            </a:r>
            <a:r>
              <a:rPr lang="en-US" dirty="0" smtClean="0"/>
              <a:t>Enable or Afford </a:t>
            </a:r>
            <a:r>
              <a:rPr lang="en-US" dirty="0"/>
              <a:t>other behavior</a:t>
            </a:r>
          </a:p>
          <a:p>
            <a:r>
              <a:rPr lang="en-US" dirty="0"/>
              <a:t>Behavior can Diminish other behavior</a:t>
            </a:r>
          </a:p>
          <a:p>
            <a:r>
              <a:rPr lang="en-US" dirty="0"/>
              <a:t>The Behavioral Event is as Long as the Relations under scrutiny</a:t>
            </a:r>
          </a:p>
          <a:p>
            <a:pPr lvl="1"/>
            <a:r>
              <a:rPr lang="en-US" dirty="0"/>
              <a:t>From the First Behavior to the Last Behavior under study</a:t>
            </a:r>
          </a:p>
          <a:p>
            <a:pPr lvl="1"/>
            <a:r>
              <a:rPr lang="en-US" dirty="0"/>
              <a:t>From Hearing a Rule to Following a Rule for the Tenth time</a:t>
            </a:r>
          </a:p>
          <a:p>
            <a:pPr lvl="1"/>
            <a:r>
              <a:rPr lang="en-US" dirty="0"/>
              <a:t>All the Behavior in Between has an Impact on the Last Behavior</a:t>
            </a:r>
          </a:p>
          <a:p>
            <a:r>
              <a:rPr lang="en-US" dirty="0"/>
              <a:t>Behavioral Networks</a:t>
            </a:r>
          </a:p>
          <a:p>
            <a:r>
              <a:rPr lang="en-US" dirty="0"/>
              <a:t>Avoids Organismic States and Endowing Stimuli with Powers</a:t>
            </a:r>
          </a:p>
        </p:txBody>
      </p:sp>
    </p:spTree>
    <p:extLst>
      <p:ext uri="{BB962C8B-B14F-4D97-AF65-F5344CB8AC3E}">
        <p14:creationId xmlns:p14="http://schemas.microsoft.com/office/powerpoint/2010/main" val="14122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B5BC38-007E-4ACD-BD5F-67AB4281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Intervention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BEEC9D-4EB3-46B0-BDAA-BB161DF83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Study on Clients with OCD (McFall, Allison, </a:t>
            </a:r>
            <a:r>
              <a:rPr lang="en-US" dirty="0" err="1"/>
              <a:t>Viken</a:t>
            </a:r>
            <a:r>
              <a:rPr lang="en-US" dirty="0"/>
              <a:t>, &amp; Timberlake, 2019)</a:t>
            </a:r>
          </a:p>
          <a:p>
            <a:r>
              <a:rPr lang="en-US" dirty="0"/>
              <a:t>19 Participants received Response Disequilibrium Therapy (</a:t>
            </a:r>
            <a:r>
              <a:rPr lang="en-US" dirty="0" err="1"/>
              <a:t>RDx</a:t>
            </a:r>
            <a:r>
              <a:rPr lang="en-US" dirty="0"/>
              <a:t>)</a:t>
            </a:r>
          </a:p>
          <a:p>
            <a:r>
              <a:rPr lang="en-US" dirty="0"/>
              <a:t>Participants took Baseline Measures of two Positive Behaviors (e.g., time spent watching TV) and Target Behavior (e.g., hand washing)</a:t>
            </a:r>
          </a:p>
          <a:p>
            <a:r>
              <a:rPr lang="en-US" dirty="0"/>
              <a:t>Positive Behavior was made Contingent on Reducing Target Behavior (typically by 50%)</a:t>
            </a:r>
          </a:p>
          <a:p>
            <a:r>
              <a:rPr lang="en-US" dirty="0"/>
              <a:t>15-minute Sessions consisting of going over the Data from the Previous Week and setting New Targets</a:t>
            </a:r>
          </a:p>
          <a:p>
            <a:r>
              <a:rPr lang="en-US" dirty="0"/>
              <a:t>Results were comparable to 7 Clients receiving ERP</a:t>
            </a:r>
          </a:p>
          <a:p>
            <a:r>
              <a:rPr lang="en-US" dirty="0"/>
              <a:t>Small sample, mixed-group, pilot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03A586F-18DC-46D8-84AC-0F8F27DD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#ACBSWC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E09DB0D2-4C3B-4893-ABE0-C781728E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#ACBSWC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0170AA5-9461-4D11-B969-05B3A262C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745" y="1332945"/>
            <a:ext cx="5606785" cy="48908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A7AADEA-445B-48BC-B28B-C9C282300CE1}"/>
              </a:ext>
            </a:extLst>
          </p:cNvPr>
          <p:cNvSpPr txBox="1"/>
          <p:nvPr/>
        </p:nvSpPr>
        <p:spPr>
          <a:xfrm>
            <a:off x="458514" y="1237481"/>
            <a:ext cx="356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Hoffman, Curtiss, &amp; Hayes,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4323A69-6002-4D26-BB0D-BE5F5B728E03}"/>
              </a:ext>
            </a:extLst>
          </p:cNvPr>
          <p:cNvSpPr txBox="1"/>
          <p:nvPr/>
        </p:nvSpPr>
        <p:spPr>
          <a:xfrm>
            <a:off x="532435" y="369653"/>
            <a:ext cx="807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Modeling Relations</a:t>
            </a:r>
          </a:p>
        </p:txBody>
      </p:sp>
    </p:spTree>
    <p:extLst>
      <p:ext uri="{BB962C8B-B14F-4D97-AF65-F5344CB8AC3E}">
        <p14:creationId xmlns:p14="http://schemas.microsoft.com/office/powerpoint/2010/main" val="22817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1911D34-0A24-45F9-AB31-FB9F683C6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28" y="1540302"/>
            <a:ext cx="5412725" cy="47216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2F3152-BBBB-4728-A46F-6877DB31A67B}"/>
              </a:ext>
            </a:extLst>
          </p:cNvPr>
          <p:cNvSpPr txBox="1"/>
          <p:nvPr/>
        </p:nvSpPr>
        <p:spPr>
          <a:xfrm>
            <a:off x="410901" y="2036404"/>
            <a:ext cx="356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Hoffman, Curtiss, &amp; Hayes,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DF36E05-74EC-46BE-8281-76547B189A4B}"/>
              </a:ext>
            </a:extLst>
          </p:cNvPr>
          <p:cNvSpPr txBox="1"/>
          <p:nvPr/>
        </p:nvSpPr>
        <p:spPr>
          <a:xfrm>
            <a:off x="607671" y="596096"/>
            <a:ext cx="8079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Modeling Interventions Within Relations</a:t>
            </a:r>
          </a:p>
        </p:txBody>
      </p:sp>
    </p:spTree>
    <p:extLst>
      <p:ext uri="{BB962C8B-B14F-4D97-AF65-F5344CB8AC3E}">
        <p14:creationId xmlns:p14="http://schemas.microsoft.com/office/powerpoint/2010/main" val="10599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D99B0-18BB-4190-BBE5-416BABC2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a Relational Ontology offer Functional Contextualism?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F445DA-8BF1-4059-8BE7-2CAD05831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83442"/>
            <a:ext cx="7404653" cy="40125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a </a:t>
            </a:r>
            <a:r>
              <a:rPr lang="en-US" dirty="0" err="1"/>
              <a:t>Substantivist</a:t>
            </a:r>
            <a:r>
              <a:rPr lang="en-US" dirty="0"/>
              <a:t> Ontological Commitment</a:t>
            </a:r>
          </a:p>
          <a:p>
            <a:r>
              <a:rPr lang="en-US" dirty="0"/>
              <a:t>Orients One to Actions, not Things</a:t>
            </a:r>
          </a:p>
          <a:p>
            <a:r>
              <a:rPr lang="en-US" dirty="0"/>
              <a:t>Behavior is Considered in Context</a:t>
            </a:r>
          </a:p>
          <a:p>
            <a:pPr lvl="1"/>
            <a:r>
              <a:rPr lang="en-US" dirty="0"/>
              <a:t>Fundamental Unit is Relations – e.g., between Organism and Environment (o-B-e) and between o-B-es</a:t>
            </a:r>
          </a:p>
          <a:p>
            <a:r>
              <a:rPr lang="en-US" dirty="0"/>
              <a:t>Functional Relations still Stand, as Relations Between </a:t>
            </a:r>
            <a:r>
              <a:rPr lang="en-US" dirty="0" smtClean="0"/>
              <a:t>Behaviors</a:t>
            </a:r>
          </a:p>
          <a:p>
            <a:r>
              <a:rPr lang="en-US" dirty="0" smtClean="0"/>
              <a:t>Truth Criterion of Successful Working can be viewed as a Relation between Behaviors that Enable the Goal Behavior</a:t>
            </a:r>
            <a:endParaRPr lang="en-US" dirty="0"/>
          </a:p>
          <a:p>
            <a:r>
              <a:rPr lang="en-US" dirty="0"/>
              <a:t>RO is Behavior Focused instead of Environment Focused</a:t>
            </a:r>
          </a:p>
          <a:p>
            <a:pPr lvl="1"/>
            <a:r>
              <a:rPr lang="en-US" dirty="0"/>
              <a:t>CBS Interventions Focus on Generalized Behaviors</a:t>
            </a:r>
          </a:p>
          <a:p>
            <a:r>
              <a:rPr lang="en-US" dirty="0"/>
              <a:t>The One World is the World of Relations (and the Derived </a:t>
            </a:r>
            <a:r>
              <a:rPr lang="en-US" dirty="0" err="1"/>
              <a:t>Relata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and With the One World</a:t>
            </a:r>
          </a:p>
          <a:p>
            <a:pPr lvl="1"/>
            <a:r>
              <a:rPr lang="en-US" dirty="0"/>
              <a:t>Self Derived through Action</a:t>
            </a:r>
          </a:p>
          <a:p>
            <a:r>
              <a:rPr lang="en-US" dirty="0"/>
              <a:t>Thinking Relationally</a:t>
            </a:r>
          </a:p>
        </p:txBody>
      </p:sp>
    </p:spTree>
    <p:extLst>
      <p:ext uri="{BB962C8B-B14F-4D97-AF65-F5344CB8AC3E}">
        <p14:creationId xmlns:p14="http://schemas.microsoft.com/office/powerpoint/2010/main" val="24158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C039AB-C758-4280-9DB4-AE724CF2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</a:t>
            </a:r>
            <a:r>
              <a:rPr lang="en-US" dirty="0" smtClean="0"/>
              <a:t>I’m </a:t>
            </a:r>
            <a:r>
              <a:rPr lang="en-US" i="1" dirty="0"/>
              <a:t>Onto</a:t>
            </a:r>
            <a:r>
              <a:rPr lang="en-US" dirty="0"/>
              <a:t> Something?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="" xmlns:a16="http://schemas.microsoft.com/office/drawing/2014/main" id="{08A0ECDE-2117-49B4-9C07-52D32B020A8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5" b="4107"/>
          <a:stretch/>
        </p:blipFill>
        <p:spPr>
          <a:xfrm>
            <a:off x="4692044" y="1163257"/>
            <a:ext cx="3015080" cy="4178460"/>
          </a:xfr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735713-7517-49EB-ABAE-97E300315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02BF7-B33B-43DF-99A2-027F9EE0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Ontological Quandaries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83A1814-2F4F-482C-A48E-AFDB11365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4" y="2502303"/>
            <a:ext cx="8203673" cy="2708476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7786CCC-318F-4FE5-80D6-8ACABC61BE74}"/>
              </a:ext>
            </a:extLst>
          </p:cNvPr>
          <p:cNvSpPr txBox="1"/>
          <p:nvPr/>
        </p:nvSpPr>
        <p:spPr>
          <a:xfrm>
            <a:off x="706780" y="1842607"/>
            <a:ext cx="674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Importance of Ontology for a Philosophy of Science</a:t>
            </a:r>
          </a:p>
        </p:txBody>
      </p:sp>
    </p:spTree>
    <p:extLst>
      <p:ext uri="{BB962C8B-B14F-4D97-AF65-F5344CB8AC3E}">
        <p14:creationId xmlns:p14="http://schemas.microsoft.com/office/powerpoint/2010/main" val="29694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221F0B-D18F-48B5-964D-64FCE5FC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87084"/>
            <a:ext cx="7886700" cy="437999"/>
          </a:xfrm>
        </p:spPr>
        <p:txBody>
          <a:bodyPr>
            <a:normAutofit fontScale="90000"/>
          </a:bodyPr>
          <a:lstStyle/>
          <a:p>
            <a:r>
              <a:rPr lang="en-US" dirty="0"/>
              <a:t>Ontology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4C904C-B64E-40A9-A0C1-D7E2FC4B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51" y="1412111"/>
            <a:ext cx="8368495" cy="4791919"/>
          </a:xfrm>
        </p:spPr>
        <p:txBody>
          <a:bodyPr>
            <a:normAutofit/>
          </a:bodyPr>
          <a:lstStyle/>
          <a:p>
            <a:r>
              <a:rPr lang="en-US" dirty="0"/>
              <a:t>The Study of What There Is</a:t>
            </a:r>
          </a:p>
          <a:p>
            <a:pPr lvl="1"/>
            <a:r>
              <a:rPr lang="en-US" dirty="0"/>
              <a:t>Subsumed under Metaphysics (</a:t>
            </a:r>
            <a:r>
              <a:rPr lang="en-US" dirty="0" err="1"/>
              <a:t>Corr</a:t>
            </a:r>
            <a:r>
              <a:rPr lang="en-US" dirty="0"/>
              <a:t>, 1975)</a:t>
            </a:r>
          </a:p>
          <a:p>
            <a:pPr lvl="1"/>
            <a:r>
              <a:rPr lang="en-US" dirty="0"/>
              <a:t>Originally </a:t>
            </a:r>
            <a:r>
              <a:rPr lang="en-US" dirty="0" err="1"/>
              <a:t>Ontosophia</a:t>
            </a:r>
            <a:r>
              <a:rPr lang="en-US" dirty="0"/>
              <a:t>, replaced by Ontology (</a:t>
            </a:r>
            <a:r>
              <a:rPr lang="en-US" dirty="0" err="1"/>
              <a:t>Lorhard</a:t>
            </a:r>
            <a:r>
              <a:rPr lang="en-US" dirty="0"/>
              <a:t>, 1606; </a:t>
            </a:r>
            <a:r>
              <a:rPr lang="en-US" dirty="0" err="1"/>
              <a:t>Deveaux</a:t>
            </a:r>
            <a:r>
              <a:rPr lang="en-US" dirty="0"/>
              <a:t> &amp; </a:t>
            </a:r>
            <a:r>
              <a:rPr lang="en-US" dirty="0" err="1"/>
              <a:t>Lamanna</a:t>
            </a:r>
            <a:r>
              <a:rPr lang="en-US" dirty="0"/>
              <a:t>, 2009)</a:t>
            </a:r>
          </a:p>
          <a:p>
            <a:pPr lvl="1"/>
            <a:r>
              <a:rPr lang="en-US" dirty="0"/>
              <a:t>Allegory of the Cave (Elliot, 1967)</a:t>
            </a:r>
          </a:p>
          <a:p>
            <a:pPr lvl="2"/>
            <a:r>
              <a:rPr lang="en-US" dirty="0"/>
              <a:t>Shadows on the Wall</a:t>
            </a:r>
          </a:p>
          <a:p>
            <a:pPr lvl="2"/>
            <a:r>
              <a:rPr lang="en-US" dirty="0"/>
              <a:t>Split between being and becoming</a:t>
            </a:r>
          </a:p>
          <a:p>
            <a:pPr lvl="1"/>
            <a:r>
              <a:rPr lang="en-US" dirty="0"/>
              <a:t>Whitehead on Plato</a:t>
            </a:r>
          </a:p>
          <a:p>
            <a:pPr lvl="2"/>
            <a:r>
              <a:rPr lang="en-US" dirty="0"/>
              <a:t>“The safest general characterization of the European philosophical tradition is that it consists of a series of </a:t>
            </a:r>
            <a:r>
              <a:rPr lang="en-US" i="1" dirty="0"/>
              <a:t>footnotes</a:t>
            </a:r>
            <a:r>
              <a:rPr lang="en-US" dirty="0"/>
              <a:t> to </a:t>
            </a:r>
            <a:r>
              <a:rPr lang="en-US" i="1" dirty="0"/>
              <a:t>Plato” </a:t>
            </a:r>
            <a:r>
              <a:rPr lang="en-US" dirty="0"/>
              <a:t>(1979)</a:t>
            </a:r>
          </a:p>
          <a:p>
            <a:pPr lvl="1"/>
            <a:r>
              <a:rPr lang="en-US" dirty="0"/>
              <a:t>Essences of Aristotle (Creswell, 1971)</a:t>
            </a:r>
          </a:p>
          <a:p>
            <a:pPr lvl="2"/>
            <a:r>
              <a:rPr lang="en-US" dirty="0"/>
              <a:t>Descartes’ Soul</a:t>
            </a:r>
          </a:p>
        </p:txBody>
      </p:sp>
    </p:spTree>
    <p:extLst>
      <p:ext uri="{BB962C8B-B14F-4D97-AF65-F5344CB8AC3E}">
        <p14:creationId xmlns:p14="http://schemas.microsoft.com/office/powerpoint/2010/main" val="868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D94A89-E881-4EEC-8549-06A4ADC0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Ontology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E0E41A-0DFF-4034-BC09-3DB5C675D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Vedic Thought</a:t>
            </a:r>
          </a:p>
          <a:p>
            <a:pPr lvl="1"/>
            <a:r>
              <a:rPr lang="en-US" dirty="0"/>
              <a:t>Rig Veda (Frawley, 2014)</a:t>
            </a:r>
          </a:p>
          <a:p>
            <a:pPr lvl="2"/>
            <a:r>
              <a:rPr lang="en-US" dirty="0"/>
              <a:t>Levels</a:t>
            </a:r>
          </a:p>
          <a:p>
            <a:pPr lvl="1"/>
            <a:r>
              <a:rPr lang="en-US" dirty="0" err="1"/>
              <a:t>Avdaita</a:t>
            </a:r>
            <a:r>
              <a:rPr lang="en-US" dirty="0"/>
              <a:t> Vedanta (Bartley, 2011)</a:t>
            </a:r>
          </a:p>
          <a:p>
            <a:pPr lvl="2"/>
            <a:r>
              <a:rPr lang="en-US" dirty="0"/>
              <a:t>All is Brahman</a:t>
            </a:r>
          </a:p>
          <a:p>
            <a:r>
              <a:rPr lang="en-US" dirty="0"/>
              <a:t>Buddhist Thought </a:t>
            </a:r>
          </a:p>
          <a:p>
            <a:pPr lvl="1"/>
            <a:r>
              <a:rPr lang="en-US" dirty="0"/>
              <a:t>Dependent or Relational Origination in Nagarjuna’s </a:t>
            </a:r>
            <a:r>
              <a:rPr lang="en-US" dirty="0" err="1"/>
              <a:t>Mūlamadhyamakakārikā</a:t>
            </a:r>
            <a:r>
              <a:rPr lang="en-US" dirty="0"/>
              <a:t> (Garfield, 2005)</a:t>
            </a:r>
          </a:p>
          <a:p>
            <a:pPr lvl="2"/>
            <a:r>
              <a:rPr lang="en-US" dirty="0"/>
              <a:t>Nothing is Independent of Other Things</a:t>
            </a:r>
          </a:p>
        </p:txBody>
      </p:sp>
    </p:spTree>
    <p:extLst>
      <p:ext uri="{BB962C8B-B14F-4D97-AF65-F5344CB8AC3E}">
        <p14:creationId xmlns:p14="http://schemas.microsoft.com/office/powerpoint/2010/main" val="31960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5EC81B-3E3A-46C4-A0FC-FFAE28A2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767CBD-2957-46BF-81AD-A304A4435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Poincare (1902)</a:t>
            </a:r>
          </a:p>
          <a:p>
            <a:pPr lvl="1"/>
            <a:r>
              <a:rPr lang="en-US" dirty="0"/>
              <a:t>“Now, we daily see what science is doing for us. This could not be unless it taught us something about reality; the aim  of science is not things themselves, as the dogmatists in their simplicity imagine, but the relations between things; outside those relations there is no reality knowable.”</a:t>
            </a:r>
          </a:p>
          <a:p>
            <a:r>
              <a:rPr lang="en-US" dirty="0"/>
              <a:t>Our Cultural Heritage is </a:t>
            </a:r>
            <a:r>
              <a:rPr lang="en-US" dirty="0" err="1"/>
              <a:t>Subtantivist</a:t>
            </a:r>
            <a:r>
              <a:rPr lang="en-US" dirty="0"/>
              <a:t> Ontology</a:t>
            </a:r>
          </a:p>
          <a:p>
            <a:pPr lvl="1"/>
            <a:r>
              <a:rPr lang="en-US" dirty="0"/>
              <a:t>The World of Things is Easier to ‘Track’</a:t>
            </a:r>
          </a:p>
          <a:p>
            <a:pPr lvl="2"/>
            <a:r>
              <a:rPr lang="en-US" dirty="0"/>
              <a:t>Many from One Origin Stories</a:t>
            </a:r>
          </a:p>
          <a:p>
            <a:r>
              <a:rPr lang="en-US" dirty="0"/>
              <a:t>Relations, like Actions, are Ephemeral</a:t>
            </a:r>
          </a:p>
          <a:p>
            <a:pPr lvl="1"/>
            <a:r>
              <a:rPr lang="en-US" dirty="0"/>
              <a:t>Difficult to ‘Track’</a:t>
            </a:r>
          </a:p>
          <a:p>
            <a:pPr lvl="1"/>
            <a:r>
              <a:rPr lang="en-US" dirty="0"/>
              <a:t>Carriers Required</a:t>
            </a:r>
          </a:p>
        </p:txBody>
      </p:sp>
    </p:spTree>
    <p:extLst>
      <p:ext uri="{BB962C8B-B14F-4D97-AF65-F5344CB8AC3E}">
        <p14:creationId xmlns:p14="http://schemas.microsoft.com/office/powerpoint/2010/main" val="15254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B66F7A-1606-418A-AB29-4799BD28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Ontology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00D42E-1C07-47F8-BB7E-31AAFCCD4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We Start with One or More?</a:t>
            </a:r>
          </a:p>
          <a:p>
            <a:pPr lvl="1"/>
            <a:r>
              <a:rPr lang="en-US" dirty="0"/>
              <a:t>The Plural Event suggests that at the Origin there was More than One (Benjamin, 1993)</a:t>
            </a:r>
          </a:p>
          <a:p>
            <a:pPr lvl="2"/>
            <a:r>
              <a:rPr lang="en-US" dirty="0"/>
              <a:t>We Begin with Multiple Relations</a:t>
            </a:r>
          </a:p>
          <a:p>
            <a:pPr lvl="1"/>
            <a:r>
              <a:rPr lang="en-US" dirty="0"/>
              <a:t>Singularity is an After-Effect (</a:t>
            </a:r>
            <a:r>
              <a:rPr lang="en-US" dirty="0" err="1"/>
              <a:t>Benajmin</a:t>
            </a:r>
            <a:r>
              <a:rPr lang="en-US" dirty="0"/>
              <a:t>, 2015)</a:t>
            </a:r>
          </a:p>
          <a:p>
            <a:pPr lvl="2"/>
            <a:r>
              <a:rPr lang="en-US" dirty="0"/>
              <a:t>It is Secondary and Comes About through the Effacing of a Founding Plural Event</a:t>
            </a:r>
          </a:p>
          <a:p>
            <a:r>
              <a:rPr lang="en-US" dirty="0"/>
              <a:t>What is a Thing?</a:t>
            </a:r>
          </a:p>
          <a:p>
            <a:pPr lvl="1"/>
            <a:r>
              <a:rPr lang="en-US" dirty="0"/>
              <a:t>The Idealism of Plato and the Essences of Aristotle Run Aground</a:t>
            </a:r>
          </a:p>
          <a:p>
            <a:pPr lvl="1"/>
            <a:r>
              <a:rPr lang="en-US" dirty="0"/>
              <a:t>Correspondence and Realism Have their Own Issues</a:t>
            </a:r>
          </a:p>
          <a:p>
            <a:pPr lvl="1"/>
            <a:r>
              <a:rPr lang="en-US" dirty="0"/>
              <a:t>Reductionism is always Close at Hand</a:t>
            </a:r>
          </a:p>
          <a:p>
            <a:pPr lvl="2"/>
            <a:r>
              <a:rPr lang="en-US" dirty="0" err="1"/>
              <a:t>Substantivist</a:t>
            </a:r>
            <a:r>
              <a:rPr lang="en-US" dirty="0"/>
              <a:t> Ontologies</a:t>
            </a:r>
          </a:p>
          <a:p>
            <a:r>
              <a:rPr lang="en-US" dirty="0"/>
              <a:t>In-</a:t>
            </a:r>
            <a:r>
              <a:rPr lang="en-US" dirty="0" err="1"/>
              <a:t>Betweeness</a:t>
            </a:r>
            <a:r>
              <a:rPr lang="en-US" dirty="0"/>
              <a:t> as a Way Out</a:t>
            </a:r>
          </a:p>
          <a:p>
            <a:pPr lvl="1"/>
            <a:r>
              <a:rPr lang="en-US" dirty="0"/>
              <a:t>The World is Fundamentally Relational</a:t>
            </a:r>
          </a:p>
          <a:p>
            <a:pPr lvl="1"/>
            <a:r>
              <a:rPr lang="en-US" dirty="0"/>
              <a:t>All Relations are ‘Internal’</a:t>
            </a:r>
          </a:p>
        </p:txBody>
      </p:sp>
    </p:spTree>
    <p:extLst>
      <p:ext uri="{BB962C8B-B14F-4D97-AF65-F5344CB8AC3E}">
        <p14:creationId xmlns:p14="http://schemas.microsoft.com/office/powerpoint/2010/main" val="20120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FE993-1AF4-47E8-85DC-F34E7094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34701"/>
            <a:ext cx="7406640" cy="854597"/>
          </a:xfrm>
        </p:spPr>
        <p:txBody>
          <a:bodyPr/>
          <a:lstStyle/>
          <a:p>
            <a:r>
              <a:rPr lang="en-US" dirty="0"/>
              <a:t>Relational Ontology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12375D-2BFA-4613-A14E-DFC37148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264" y="1061011"/>
            <a:ext cx="7404653" cy="5368725"/>
          </a:xfrm>
        </p:spPr>
        <p:txBody>
          <a:bodyPr>
            <a:normAutofit/>
          </a:bodyPr>
          <a:lstStyle/>
          <a:p>
            <a:r>
              <a:rPr lang="en-US" dirty="0"/>
              <a:t>A ‘Transpolar’ view away from Idealism-Realism and Subject-Object</a:t>
            </a:r>
          </a:p>
          <a:p>
            <a:pPr lvl="1"/>
            <a:r>
              <a:rPr lang="en-US" dirty="0"/>
              <a:t>“Given any classical entitative polarities, fundamentality is to be assigned to their relation.” (Oliver, 1981)</a:t>
            </a:r>
          </a:p>
          <a:p>
            <a:r>
              <a:rPr lang="en-US" dirty="0"/>
              <a:t>A Relation </a:t>
            </a:r>
            <a:r>
              <a:rPr lang="en-US" dirty="0" err="1"/>
              <a:t>beween</a:t>
            </a:r>
            <a:r>
              <a:rPr lang="en-US" dirty="0"/>
              <a:t> a and b, can be indicated by </a:t>
            </a:r>
            <a:r>
              <a:rPr lang="en-US" dirty="0" err="1"/>
              <a:t>aRb</a:t>
            </a:r>
            <a:r>
              <a:rPr lang="en-US" dirty="0"/>
              <a:t>, where a and b are what they are by virtue of their relation</a:t>
            </a:r>
          </a:p>
          <a:p>
            <a:pPr lvl="1"/>
            <a:r>
              <a:rPr lang="en-US" dirty="0"/>
              <a:t>Not </a:t>
            </a:r>
            <a:r>
              <a:rPr lang="en-US" dirty="0" err="1"/>
              <a:t>ArB</a:t>
            </a:r>
            <a:endParaRPr lang="en-US" dirty="0"/>
          </a:p>
          <a:p>
            <a:r>
              <a:rPr lang="en-US" dirty="0"/>
              <a:t>It is the Actions that are Primary</a:t>
            </a:r>
          </a:p>
          <a:p>
            <a:pPr lvl="1"/>
            <a:r>
              <a:rPr lang="en-US" dirty="0"/>
              <a:t>The things are derived from the Action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i</a:t>
            </a:r>
            <a:r>
              <a:rPr lang="en-US" dirty="0"/>
              <a:t>-SEE-light</a:t>
            </a:r>
          </a:p>
          <a:p>
            <a:r>
              <a:rPr lang="en-US" dirty="0" smtClean="0"/>
              <a:t>Being </a:t>
            </a:r>
            <a:r>
              <a:rPr lang="en-US" dirty="0"/>
              <a:t>in Relation (always)</a:t>
            </a:r>
          </a:p>
          <a:p>
            <a:pPr lvl="1"/>
            <a:r>
              <a:rPr lang="en-US" dirty="0"/>
              <a:t>Relations not </a:t>
            </a:r>
            <a:r>
              <a:rPr lang="en-US" dirty="0" smtClean="0"/>
              <a:t>Relation</a:t>
            </a:r>
          </a:p>
          <a:p>
            <a:r>
              <a:rPr lang="en-US" dirty="0"/>
              <a:t>If the One World is Composed of Relations</a:t>
            </a:r>
          </a:p>
          <a:p>
            <a:pPr lvl="1"/>
            <a:r>
              <a:rPr lang="en-US" dirty="0"/>
              <a:t>Carving Up the World for Analysis – Our Subject Matter is Relations</a:t>
            </a:r>
          </a:p>
          <a:p>
            <a:pPr lvl="1"/>
            <a:r>
              <a:rPr lang="en-US" dirty="0"/>
              <a:t>Compound </a:t>
            </a:r>
            <a:r>
              <a:rPr lang="en-US" dirty="0" smtClean="0"/>
              <a:t>Relations</a:t>
            </a:r>
            <a:endParaRPr lang="en-US" dirty="0"/>
          </a:p>
          <a:p>
            <a:r>
              <a:rPr lang="en-US" dirty="0"/>
              <a:t>Returning to Calvin – Realism, Pragmatism, and </a:t>
            </a:r>
            <a:r>
              <a:rPr lang="en-US" dirty="0" err="1"/>
              <a:t>Relationism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A66357-EA7B-4B92-A775-02F29302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Behavioral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1E2E3C-E691-41BE-A991-53A64D3C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 Focused</a:t>
            </a:r>
          </a:p>
          <a:p>
            <a:r>
              <a:rPr lang="en-US" dirty="0"/>
              <a:t>Premack Principle (1959)</a:t>
            </a:r>
          </a:p>
          <a:p>
            <a:pPr lvl="2"/>
            <a:r>
              <a:rPr lang="en-US" dirty="0"/>
              <a:t>High Probability Behaviors can Reinforce Low Probability Behaviors</a:t>
            </a:r>
          </a:p>
          <a:p>
            <a:pPr lvl="3"/>
            <a:r>
              <a:rPr lang="en-US" dirty="0"/>
              <a:t>Behaviors Reinforce other Behaviors</a:t>
            </a:r>
          </a:p>
          <a:p>
            <a:r>
              <a:rPr lang="en-US" dirty="0"/>
              <a:t>Matching Law (Baum, 2016)</a:t>
            </a:r>
          </a:p>
          <a:p>
            <a:pPr lvl="2"/>
            <a:r>
              <a:rPr lang="en-US" dirty="0"/>
              <a:t>Choice between Two or More Options</a:t>
            </a:r>
          </a:p>
          <a:p>
            <a:pPr lvl="3"/>
            <a:r>
              <a:rPr lang="en-US" dirty="0"/>
              <a:t>Rates of Responding typically ‘match’ Rates of Reinforcement</a:t>
            </a:r>
          </a:p>
          <a:p>
            <a:r>
              <a:rPr lang="en-US" dirty="0"/>
              <a:t>Timberlake’s Behavior Systems Theory (1994)</a:t>
            </a:r>
          </a:p>
          <a:p>
            <a:pPr lvl="2"/>
            <a:r>
              <a:rPr lang="en-US" dirty="0"/>
              <a:t>Response Deprivation (Timberlake &amp; Allison, 1974)</a:t>
            </a:r>
          </a:p>
          <a:p>
            <a:pPr lvl="2"/>
            <a:r>
              <a:rPr lang="en-US" dirty="0"/>
              <a:t>Low Probability Behaviors can Reinforce High Probability Behaviors if Depressed below Baseline</a:t>
            </a:r>
          </a:p>
          <a:p>
            <a:pPr lvl="2"/>
            <a:r>
              <a:rPr lang="en-US" dirty="0"/>
              <a:t>Reinforcement and Punishment can be Reversed</a:t>
            </a:r>
          </a:p>
        </p:txBody>
      </p:sp>
    </p:spTree>
    <p:extLst>
      <p:ext uri="{BB962C8B-B14F-4D97-AF65-F5344CB8AC3E}">
        <p14:creationId xmlns:p14="http://schemas.microsoft.com/office/powerpoint/2010/main" val="23644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C57B0D-ED6A-4E5E-98F1-A84566860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273934"/>
            <a:ext cx="7406640" cy="1314091"/>
          </a:xfrm>
        </p:spPr>
        <p:txBody>
          <a:bodyPr/>
          <a:lstStyle/>
          <a:p>
            <a:r>
              <a:rPr lang="en-US" dirty="0"/>
              <a:t>Radical Behavioral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CB24F5-4FF2-4531-A71F-E016429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360025"/>
            <a:ext cx="7404653" cy="4735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Environment Focused</a:t>
            </a:r>
          </a:p>
          <a:p>
            <a:pPr lvl="1"/>
            <a:r>
              <a:rPr lang="en-US" dirty="0"/>
              <a:t>Contingency Based</a:t>
            </a:r>
          </a:p>
          <a:p>
            <a:pPr lvl="2"/>
            <a:r>
              <a:rPr lang="en-US" dirty="0"/>
              <a:t>3-Term Contingency: Antecedent-Behavior-Consequence</a:t>
            </a:r>
          </a:p>
          <a:p>
            <a:pPr lvl="3"/>
            <a:r>
              <a:rPr lang="en-US" dirty="0"/>
              <a:t>Light -&gt; Lever Press -&gt; Food</a:t>
            </a:r>
          </a:p>
          <a:p>
            <a:pPr lvl="2"/>
            <a:r>
              <a:rPr lang="en-US" dirty="0"/>
              <a:t>Antecedents become Discriminative Stimuli</a:t>
            </a:r>
          </a:p>
          <a:p>
            <a:pPr lvl="2"/>
            <a:r>
              <a:rPr lang="en-US" dirty="0"/>
              <a:t>Consequences select Behavior</a:t>
            </a:r>
          </a:p>
          <a:p>
            <a:pPr lvl="2"/>
            <a:r>
              <a:rPr lang="en-US" dirty="0"/>
              <a:t>Stimulus Functions Affect Behavior</a:t>
            </a:r>
          </a:p>
          <a:p>
            <a:pPr lvl="2"/>
            <a:r>
              <a:rPr lang="en-US" dirty="0"/>
              <a:t>Behavior has Functions too</a:t>
            </a:r>
          </a:p>
          <a:p>
            <a:r>
              <a:rPr lang="en-US" dirty="0"/>
              <a:t>Can be Interpreted as Behavior Focused</a:t>
            </a:r>
          </a:p>
          <a:p>
            <a:pPr lvl="1"/>
            <a:r>
              <a:rPr lang="en-US" dirty="0"/>
              <a:t>E.g., A-B-C: Light – Press Lever – Food</a:t>
            </a:r>
          </a:p>
          <a:p>
            <a:pPr lvl="1"/>
            <a:r>
              <a:rPr lang="en-US" dirty="0"/>
              <a:t>A: Organism – SEE – Light</a:t>
            </a:r>
          </a:p>
          <a:p>
            <a:pPr lvl="1"/>
            <a:r>
              <a:rPr lang="en-US" dirty="0"/>
              <a:t>B: Organism – PRESS – Lever </a:t>
            </a:r>
          </a:p>
          <a:p>
            <a:pPr lvl="1"/>
            <a:r>
              <a:rPr lang="en-US" dirty="0"/>
              <a:t>C: Organism – CONSUME – Food </a:t>
            </a:r>
          </a:p>
          <a:p>
            <a:pPr lvl="2"/>
            <a:r>
              <a:rPr lang="en-US" dirty="0"/>
              <a:t>Note the Relational character of Behavior above</a:t>
            </a:r>
          </a:p>
          <a:p>
            <a:pPr lvl="1"/>
            <a:r>
              <a:rPr lang="en-US" dirty="0"/>
              <a:t>BEHAVIOR is the Relation between an Organism and the Environment</a:t>
            </a:r>
          </a:p>
          <a:p>
            <a:pPr lvl="2"/>
            <a:r>
              <a:rPr lang="en-US" dirty="0"/>
              <a:t>o-B-e is then Related to Other o-B-es</a:t>
            </a:r>
          </a:p>
        </p:txBody>
      </p:sp>
    </p:spTree>
    <p:extLst>
      <p:ext uri="{BB962C8B-B14F-4D97-AF65-F5344CB8AC3E}">
        <p14:creationId xmlns:p14="http://schemas.microsoft.com/office/powerpoint/2010/main" val="37693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22025</TotalTime>
  <Words>1064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Basis</vt:lpstr>
      <vt:lpstr>PowerPoint Presentation</vt:lpstr>
      <vt:lpstr>Ontological Quandaries</vt:lpstr>
      <vt:lpstr>Ontology</vt:lpstr>
      <vt:lpstr>Eastern Ontology</vt:lpstr>
      <vt:lpstr>On Relations</vt:lpstr>
      <vt:lpstr>Relational Ontology</vt:lpstr>
      <vt:lpstr>Relational Ontology</vt:lpstr>
      <vt:lpstr>Radical Behavioral Approaches</vt:lpstr>
      <vt:lpstr>Radical Behavioral Approaches</vt:lpstr>
      <vt:lpstr>Behavior (Relations) as Fundamental</vt:lpstr>
      <vt:lpstr>Behavior is Related to Behavior</vt:lpstr>
      <vt:lpstr>Example Intervention</vt:lpstr>
      <vt:lpstr>PowerPoint Presentation</vt:lpstr>
      <vt:lpstr>PowerPoint Presentation</vt:lpstr>
      <vt:lpstr>What Does a Relational Ontology offer Functional Contextualism?</vt:lpstr>
      <vt:lpstr>Maybe I’m Onto Something?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Cbs</dc:creator>
  <cp:lastModifiedBy>JR</cp:lastModifiedBy>
  <cp:revision>65</cp:revision>
  <cp:lastPrinted>2020-07-17T13:22:53Z</cp:lastPrinted>
  <dcterms:created xsi:type="dcterms:W3CDTF">2019-10-29T17:16:37Z</dcterms:created>
  <dcterms:modified xsi:type="dcterms:W3CDTF">2020-07-17T17:20:51Z</dcterms:modified>
</cp:coreProperties>
</file>